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62" r:id="rId4"/>
    <p:sldId id="265" r:id="rId5"/>
    <p:sldId id="266" r:id="rId6"/>
    <p:sldId id="267" r:id="rId7"/>
    <p:sldId id="269" r:id="rId8"/>
    <p:sldId id="268" r:id="rId9"/>
    <p:sldId id="271" r:id="rId10"/>
    <p:sldId id="270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371"/>
    <a:srgbClr val="00A4CD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6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outlineViewPr>
    <p:cViewPr>
      <p:scale>
        <a:sx n="33" d="100"/>
        <a:sy n="33" d="100"/>
      </p:scale>
      <p:origin x="0" y="-31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D1E3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rgbClr val="D1E37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rgbClr val="D1E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C123558D-3873-4C60-8FA3-310695C7D71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488" y="5905218"/>
            <a:ext cx="2572512" cy="95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akennerahastot.fi/ita-suomi/materiaalipankki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54A3D08-A7EF-45E0-BDFF-0AAF09ECF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Hakuinfo 14.6.2022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115F10F2-6CD3-4669-8773-E784001E8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Hakemuksen täyttö ja liitteet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6907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71E8F5-7296-30F8-9017-B3BF0882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Ennakkokysymykset jatkuu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B940F3-E8E4-360E-8225-AB342B0F0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Aloituspalaveri pidetään vasta myönteisen rahoituspäätöksen jälkeen. Tarvittaessa ollaan yhteydessä hakijaan ennen rahoituspäätöstä.</a:t>
            </a:r>
          </a:p>
          <a:p>
            <a:r>
              <a:rPr lang="fi-FI" sz="2000" dirty="0"/>
              <a:t>Hankkeiden sisällöstä kannattaa keskustella ennen hakemuksen jättämistä henkilökohtaisesti maakuntaliiton asiantuntijoiden kanssa.</a:t>
            </a:r>
          </a:p>
          <a:p>
            <a:r>
              <a:rPr lang="fi-FI" sz="2000" dirty="0"/>
              <a:t>Tuntien jääminen käyttämättä: tuntiraja ei ole kalenterivuosi, vaan on toimintavuosikohtainen.</a:t>
            </a:r>
          </a:p>
          <a:p>
            <a:r>
              <a:rPr lang="fi-FI" sz="2000" dirty="0"/>
              <a:t>Tunteja voinee raportoida hankkeelle päätöksen mukaiseen toimintavuosikohtaiseen ”kattoon” asti, tosin emme tiedä tarkasti EURAN toimintaa. Eli ei siis välttämättä 1720 tuntiin asti, jos hankkeessa on esim. määritelty tehtävä 50 % resurssiksi, niin sen mukaisesti. </a:t>
            </a:r>
          </a:p>
        </p:txBody>
      </p:sp>
    </p:spTree>
    <p:extLst>
      <p:ext uri="{BB962C8B-B14F-4D97-AF65-F5344CB8AC3E}">
        <p14:creationId xmlns:p14="http://schemas.microsoft.com/office/powerpoint/2010/main" val="150187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8C234D-4357-4673-957C-EA194BB7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C4DAAC-6A0B-4797-93AC-9D5C1C534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Nämä kalvot tulevat jakoon maakuntaliiton verkkosivuille tapahtuman alle</a:t>
            </a:r>
          </a:p>
          <a:p>
            <a:r>
              <a:rPr lang="fi-FI" dirty="0">
                <a:hlinkClick r:id="rId2"/>
              </a:rPr>
              <a:t>Materiaalipankki | Rakennerahastot</a:t>
            </a:r>
            <a:r>
              <a:rPr lang="fi-FI" dirty="0"/>
              <a:t> löytyy myös linkki kaikkien Itä-Suomen liittojen </a:t>
            </a:r>
            <a:r>
              <a:rPr lang="fi-FI" dirty="0" err="1"/>
              <a:t>rr</a:t>
            </a:r>
            <a:r>
              <a:rPr lang="fi-FI" dirty="0"/>
              <a:t>-materiaaleihin</a:t>
            </a:r>
          </a:p>
          <a:p>
            <a:r>
              <a:rPr lang="fi-FI" dirty="0"/>
              <a:t>Yhteystiedot löytyvät maakuntaliiton verkkosivuilta, sekä rakennerahastot.fi –sivuilta – kysyä saa ja pitää, olemme kaikki uuden edessä!</a:t>
            </a:r>
          </a:p>
          <a:p>
            <a:r>
              <a:rPr lang="fi-FI" dirty="0"/>
              <a:t>Kiitos!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87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35C97CB1-9364-4564-AC48-2AACD941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Palkkakustannusten yksikkökustannusmalli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5697A41-85BE-4A74-946B-700526242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Tukikelpoisuustarkastelua tehdään hakemusvaiheessa ennen tukipäätöksen tekoa, joten hakemuksen valmistelu, sekä myöhemmin tukipäätöksen tekeminen vaatii enemmän aikaa, tarkkuutta ja täsmällisyyttä.</a:t>
            </a:r>
          </a:p>
          <a:p>
            <a:r>
              <a:rPr lang="fi-FI" sz="2000" dirty="0"/>
              <a:t>Yleisasetuksen 55 artiklan 2 kohdan a alakohdan perusteella tuntiperusteinen yksikkökustannus lasketaan jakamalla </a:t>
            </a:r>
            <a:r>
              <a:rPr lang="fi-FI" sz="2000" b="1" dirty="0"/>
              <a:t>viimeisimmät asiakirjoihin perustuvat</a:t>
            </a:r>
            <a:r>
              <a:rPr lang="fi-FI" sz="2000" dirty="0"/>
              <a:t> vuotuiset bruttotyövoimakustannukset 1720 tunnilla, </a:t>
            </a:r>
            <a:r>
              <a:rPr lang="fi-FI" sz="2000" b="1" dirty="0"/>
              <a:t>riippumatta työntekijöiden todellisista vuosittaisista työtuntimääristä.</a:t>
            </a:r>
          </a:p>
          <a:p>
            <a:r>
              <a:rPr lang="fi-FI" sz="2000" dirty="0"/>
              <a:t>Esimerkkejä laskennasta löytyy tukikelpoisuusasetuksen muistiosta</a:t>
            </a:r>
          </a:p>
          <a:p>
            <a:r>
              <a:rPr lang="fi-FI" sz="2000" dirty="0"/>
              <a:t>https://rakennerahastot.fi/yksinkertaistetut-kustannusmallit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75863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6E5A28-660F-4287-8946-528B1A6E0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Viimeisin vuotuinen bruttotyövoimakustannus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FA1439-5A04-472C-ABB9-8B5B5E319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osoitettava kunkin hankehenkilöstöön esitetyn tehtävän osalta erikseen </a:t>
            </a:r>
          </a:p>
          <a:p>
            <a:r>
              <a:rPr lang="fi-FI" sz="2000" dirty="0"/>
              <a:t>laskettava myös vuosiloma-ajan ja vapaajaksojen palkka</a:t>
            </a:r>
          </a:p>
          <a:p>
            <a:r>
              <a:rPr lang="fi-FI" sz="2000" dirty="0"/>
              <a:t>ei sisälly sivukuluja, lomarahaa, eikä henkilökohtaisia lisiä, bonuksia, luontoisetuja ja muita työnantajan vapaaehtoisesti maksamia lisiä</a:t>
            </a:r>
          </a:p>
          <a:p>
            <a:r>
              <a:rPr lang="fi-FI" sz="2000" dirty="0"/>
              <a:t>EURA 2021 -järjestelmä laskee sivukulujen ja lomarahan prosenttimääräisen osuuden tuen hakijan ilmoittamien palkkakustannusten perusteella.</a:t>
            </a:r>
          </a:p>
          <a:p>
            <a:r>
              <a:rPr lang="fi-FI" sz="2000" dirty="0"/>
              <a:t>12 </a:t>
            </a:r>
            <a:r>
              <a:rPr lang="fi-FI" sz="2000" b="1" dirty="0"/>
              <a:t>edeltävän kuukauden </a:t>
            </a:r>
            <a:r>
              <a:rPr lang="fi-FI" sz="2000" dirty="0"/>
              <a:t>kustannustiedot – ei kuluvaa vuotta edeltävää kalenterivuotta vanhempia, tai tulevaisuuteen perustuvia kustannustietoja</a:t>
            </a:r>
          </a:p>
          <a:p>
            <a:r>
              <a:rPr lang="fi-FI" sz="2000" b="1" dirty="0"/>
              <a:t>Ensisijainen tapa -&gt; </a:t>
            </a:r>
            <a:r>
              <a:rPr lang="fi-FI" sz="2000" dirty="0"/>
              <a:t>Perustuu henkilön todelliseen palkkaan, kun henkilö on jo tiedossa, eikä vaativuus tehtävässä kasva</a:t>
            </a:r>
          </a:p>
        </p:txBody>
      </p:sp>
    </p:spTree>
    <p:extLst>
      <p:ext uri="{BB962C8B-B14F-4D97-AF65-F5344CB8AC3E}">
        <p14:creationId xmlns:p14="http://schemas.microsoft.com/office/powerpoint/2010/main" val="355340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327314-E754-B5D8-5317-D23E56566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Bruttotyövoimakustannus </a:t>
            </a:r>
            <a:br>
              <a:rPr lang="fi-FI" dirty="0"/>
            </a:br>
            <a:r>
              <a:rPr lang="fi-FI" dirty="0"/>
              <a:t>– uusi työntekijä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68DBE7-EC1D-3691-5056-8436C38BC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Jos hakemusvaiheessa rekrytointi vielä tekemättä, voidaan kustannus laskea 3-5 saman palkkaluokan työntekijän tai vastaavan tehtävän palkkakustannusten keskiarvona.</a:t>
            </a:r>
          </a:p>
          <a:p>
            <a:r>
              <a:rPr lang="fi-FI" dirty="0"/>
              <a:t>Jos ei selkeää vertailukohtaa, voitaisiin laskea keskiarvo 3-5 riittävän lähellä olevasta vastaavasta palkkakustannuksesta.</a:t>
            </a:r>
          </a:p>
          <a:p>
            <a:r>
              <a:rPr lang="fi-FI" dirty="0"/>
              <a:t>tukihakemuksesta on käytävä ilmi kaikkien niiden työntekijöiden palkkakustannusten bruttotyövoimakustannus, jonka perusteella keskiarvo on laskettu. </a:t>
            </a:r>
          </a:p>
          <a:p>
            <a:r>
              <a:rPr lang="fi-FI" dirty="0"/>
              <a:t>Palkkatietojen ilmoittamiseen on oltava niiden työntekijöiden suostumus, joiden palkkatietojen perusteella keskiarvo on laskettu.</a:t>
            </a:r>
          </a:p>
        </p:txBody>
      </p:sp>
    </p:spTree>
    <p:extLst>
      <p:ext uri="{BB962C8B-B14F-4D97-AF65-F5344CB8AC3E}">
        <p14:creationId xmlns:p14="http://schemas.microsoft.com/office/powerpoint/2010/main" val="28508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FF7437-6029-E9C4-6C98-F07169A80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Bruttotyövoimakustannus </a:t>
            </a:r>
            <a:br>
              <a:rPr lang="fi-FI" dirty="0"/>
            </a:br>
            <a:r>
              <a:rPr lang="fi-FI" dirty="0"/>
              <a:t>– ei aikaisempaa mallia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B6216D-621E-42CC-45D7-74672706C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Vuotuisen bruttotyövoimakustannuksen määrittämiseen voitaisiin tarvittaessa käyttää myös alan työehtosopimuksen mukaista tehtävän palkkaa, ammattiliittojen palkkasuosituksia tai virallista tilastoa. </a:t>
            </a:r>
          </a:p>
          <a:p>
            <a:r>
              <a:rPr lang="fi-FI" dirty="0"/>
              <a:t>Näin voitaisiin toimia esimerkiksi silloin, jos tuen saajaorganisaatiossa ei olisi palkkakustannuksille selkeitä vertailukohtia </a:t>
            </a:r>
          </a:p>
          <a:p>
            <a:r>
              <a:rPr lang="fi-FI" dirty="0"/>
              <a:t>tai ne työntekijät, joita keskiarvon määrittämiseksi tarvittavat palkkatiedot koskevat, eivät anna suostumustaan tietojen ilmoittamiselle.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1634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0D2723-FC25-34DF-0CD2-3D2CE54E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DB9472-AF6B-ADF5-FDDD-3822EC21F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Tehtävänkuvaus pakollinen liite jokaisen hankehenkilön osalta. Tässä käytetään vain tehtävänimikettä, ei henkilön nimeä.</a:t>
            </a:r>
          </a:p>
          <a:p>
            <a:r>
              <a:rPr lang="fi-FI" sz="2000" dirty="0"/>
              <a:t>Tuen saajan on säilytettävä tukipäätöksen ehtojen mukaisesti sisällöllisesti yhtäpitävä tehtävänkuvaus, jossa on mukana myös työntekijän nimitiedot. </a:t>
            </a:r>
          </a:p>
          <a:p>
            <a:r>
              <a:rPr lang="fi-FI" sz="2000" dirty="0"/>
              <a:t>Tuen saaja vastaa siitä, että sen itsellään säilyttämä työntekijän nimitiedot sisältävä tehtävänkuvaus ja EURA 2021 -järjestelmään täytetyt tehtävänkuvaustiedot, muodostavat aukottoman jäljitysketjun. </a:t>
            </a:r>
          </a:p>
          <a:p>
            <a:r>
              <a:rPr lang="fi-FI" sz="2000" dirty="0"/>
              <a:t>Tehtävänkuvauksen tulostamista varten EURA 2021 -järjestelmässä on oma tulostuspainike -&gt; </a:t>
            </a:r>
            <a:r>
              <a:rPr lang="fi-FI" sz="2000" b="1" dirty="0"/>
              <a:t>Myönteisen tukipäätöksen saatuaan tuen saajan on tulostettava hankehenkilön tehtävänkuvaus ja täydennettävä se henkilön nimitiedoilla.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522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F53350-2E4A-41DB-ED05-D067E3828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Liitteet jatkuu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CB933E-6F67-9F71-C184-82A5ADEE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Liitteenä ei toimiteta laskelmia.</a:t>
            </a:r>
          </a:p>
          <a:p>
            <a:r>
              <a:rPr lang="fi-FI" sz="2000" dirty="0"/>
              <a:t>Tuen saaja on velvollinen säilyttämään kaiken bruttotyövoimakustannuksen määrittämiseen käytetyn todentavan aineiston rahoituslain 25 ja 46 §:n sekä tukipäätöksen ehtojen mukaisesti yleisasetuksen 69 artiklan 6 kohdan ja liitteen XIII edellyttämän aukottoman jäljitysketjun varmistamiseksi. </a:t>
            </a:r>
          </a:p>
          <a:p>
            <a:r>
              <a:rPr lang="fi-FI" sz="2000" dirty="0"/>
              <a:t>Todentavasta aineistosta on käytävä aukottomasti ja tehtäväkohtaisesti ilmi, mitä edellä tässä muistiossa tarkoitettua bruttotyövoimakustannuksen määrittämisen tapaa tai tapoja on käytetty kunkin hankehenkilöstöön kuuluvan tehtävän osalta. </a:t>
            </a:r>
          </a:p>
          <a:p>
            <a:r>
              <a:rPr lang="fi-FI" sz="2000" dirty="0"/>
              <a:t>Kaikki määrittämiseen liittyvä aineisto, kuten palkkalaskelmat ja edellä tarkoitetut työntekijöiden suostumukset, on säilytettävä tuen saajan toimesta. Aineiston on oltava saatavilla tarkastuksia varten.</a:t>
            </a:r>
          </a:p>
        </p:txBody>
      </p:sp>
    </p:spTree>
    <p:extLst>
      <p:ext uri="{BB962C8B-B14F-4D97-AF65-F5344CB8AC3E}">
        <p14:creationId xmlns:p14="http://schemas.microsoft.com/office/powerpoint/2010/main" val="4181303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3FD260-F637-E79E-535E-632C08D2E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Maksatuksen liitteenä myöhemmin lisäksi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48F886-F4EC-9BD1-AA5D-36C5C7C9A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Työaikakirjanpidon raportti kyseiseltä jaksolta on toimitettava tuen maksamista koskevan hakemuksen liitteenä.</a:t>
            </a:r>
          </a:p>
          <a:p>
            <a:r>
              <a:rPr lang="fi-FI" sz="2000" dirty="0"/>
              <a:t>Yksikkökustannusmallia sovellettaessa hankkeen tosiasiallisia palkkakustannuksia ei todenneta hankkeen kirjanpidon otteella. </a:t>
            </a:r>
          </a:p>
          <a:p>
            <a:r>
              <a:rPr lang="fi-FI" sz="2000" dirty="0"/>
              <a:t>Sairasloma-ajat ja perhevapaat voidaan laskea hankkeelle tehtäväksi työajaksi samassa suhteessa, kuin henkilö tekee hankkeelle työtä ja siltä osin kuin tuen saaja ei ole oikeutettu saamaan tukea muualta (kuten Kela –korvaukset)</a:t>
            </a:r>
          </a:p>
          <a:p>
            <a:r>
              <a:rPr lang="fi-FI" sz="2000" dirty="0"/>
              <a:t>Maksatushakemukselle EURA 2021 on suunnittelussa erillinen kohta perhevapaille ja sairauspoissaoloille </a:t>
            </a:r>
          </a:p>
        </p:txBody>
      </p:sp>
    </p:spTree>
    <p:extLst>
      <p:ext uri="{BB962C8B-B14F-4D97-AF65-F5344CB8AC3E}">
        <p14:creationId xmlns:p14="http://schemas.microsoft.com/office/powerpoint/2010/main" val="3894612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6EAC53-927B-921C-32B2-6555A8E98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Ennakkokysymykset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4483C9-D23A-64FD-69D6-7AEA822B4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Palkkakustannusten yksikkökustannus perustuu todellisiin palkkoihin, mutta ei useinkaan ole yksi yhteen todellisen palkan suuruinen. </a:t>
            </a:r>
          </a:p>
          <a:p>
            <a:r>
              <a:rPr lang="fi-FI" sz="2400" dirty="0"/>
              <a:t>Yksikkökustannusmallissa eli tuntitaksamallissa vahvistettu taksa on voimassa koko hankkeen ajan, ja sitä voidaan perustelluista syistä muutoshakemuksen kautta laskea uudestaan, mikäli palkka ilman sivukuluja ja lomarahaa muuttuu yli 10 %. Vaatii aina viranomaisen harkinnan ja arvioinnin. </a:t>
            </a:r>
          </a:p>
          <a:p>
            <a:r>
              <a:rPr lang="fi-FI" sz="2400" dirty="0"/>
              <a:t>Yksinkertaistettujen kustannusmallien tarkoituksena on sujuvoittaa hallintoa.</a:t>
            </a:r>
          </a:p>
        </p:txBody>
      </p:sp>
    </p:spTree>
    <p:extLst>
      <p:ext uri="{BB962C8B-B14F-4D97-AF65-F5344CB8AC3E}">
        <p14:creationId xmlns:p14="http://schemas.microsoft.com/office/powerpoint/2010/main" val="964668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EU rahastot TEM2">
      <a:dk1>
        <a:sysClr val="windowText" lastClr="000000"/>
      </a:dk1>
      <a:lt1>
        <a:sysClr val="window" lastClr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6" id="{35F1BC7A-8F6E-4820-BFFA-B85583EF9090}" vid="{793004CE-1CC1-478D-B787-B676333D21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Ohjelmakausi2021-2027_vihreä</Template>
  <TotalTime>379</TotalTime>
  <Words>719</Words>
  <Application>Microsoft Office PowerPoint</Application>
  <PresentationFormat>Laajakuva</PresentationFormat>
  <Paragraphs>52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Office-teema</vt:lpstr>
      <vt:lpstr>Hakuinfo 14.6.2022</vt:lpstr>
      <vt:lpstr>Palkkakustannusten yksikkökustannusmalli</vt:lpstr>
      <vt:lpstr>Viimeisin vuotuinen bruttotyövoimakustannus</vt:lpstr>
      <vt:lpstr>Bruttotyövoimakustannus  – uusi työntekijä</vt:lpstr>
      <vt:lpstr>Bruttotyövoimakustannus  – ei aikaisempaa mallia</vt:lpstr>
      <vt:lpstr>Liitteet</vt:lpstr>
      <vt:lpstr>Liitteet jatkuu</vt:lpstr>
      <vt:lpstr>Maksatuksen liitteenä myöhemmin lisäksi</vt:lpstr>
      <vt:lpstr>Ennakkokysymykset</vt:lpstr>
      <vt:lpstr>Ennakkokysymykset jatkuu</vt:lpstr>
      <vt:lpstr>Muuta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AKKE haku 2022</dc:title>
  <dc:creator>Pirjo Paananen</dc:creator>
  <cp:lastModifiedBy>Pirjo Paananen</cp:lastModifiedBy>
  <cp:revision>49</cp:revision>
  <dcterms:created xsi:type="dcterms:W3CDTF">2022-04-25T10:30:30Z</dcterms:created>
  <dcterms:modified xsi:type="dcterms:W3CDTF">2022-06-16T12:23:49Z</dcterms:modified>
</cp:coreProperties>
</file>